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8" roundtripDataSignature="AMtx7mh4glSUIO10egTXqYgjPebUa9se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7F48BE7-2248-4AC0-A8C4-08D4B782C1C2}">
  <a:tblStyle styleId="{C7F48BE7-2248-4AC0-A8C4-08D4B782C1C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customschemas.google.com/relationships/presentationmetadata" Target="meta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" name="Google Shape;14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5a5f5ba92b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5a5f5ba92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efcbc440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5" name="Google Shape;215;gefcbc4407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efcbc4407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2" name="Google Shape;222;gefcbc44079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efcbc4407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8" name="Google Shape;228;gefcbc44079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efcbc4407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4" name="Google Shape;234;gefcbc44079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efcbc4407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0" name="Google Shape;240;gefcbc44079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efcbc44079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7" name="Google Shape;247;gefcbc44079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5a696b883c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5a696b883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5a696b883c_0_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5a696b883c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3951716aaf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3951716aa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39b568d259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39b568d25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39b568d259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39b568d25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5a696b883c_0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5a696b883c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5" name="Google Shape;29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5a696b883c_0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5a696b883c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f3169b329b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3" name="Google Shape;163;gf3169b329b_1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f3169b329b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0" name="Google Shape;170;gf3169b329b_1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f3169b329b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9" name="Google Shape;179;gf3169b329b_1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f3169b329b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7" name="Google Shape;187;gf3169b329b_1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f3169b329b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4" name="Google Shape;194;gf3169b329b_1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f3169b329b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3" name="Google Shape;203;gf3169b329b_1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1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Google Shape;25;p1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" name="Google Shape;26;p1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7" name="Google Shape;27;p11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</p:sp>
        <p:sp>
          <p:nvSpPr>
            <p:cNvPr id="28" name="Google Shape;28;p11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9" name="Google Shape;29;p1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1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411"/>
              </a:srgbClr>
            </a:solidFill>
            <a:ln>
              <a:noFill/>
            </a:ln>
          </p:spPr>
        </p:sp>
        <p:sp>
          <p:nvSpPr>
            <p:cNvPr id="31" name="Google Shape;31;p11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411"/>
              </a:srgbClr>
            </a:solidFill>
            <a:ln>
              <a:noFill/>
            </a:ln>
          </p:spPr>
        </p:sp>
        <p:sp>
          <p:nvSpPr>
            <p:cNvPr id="32" name="Google Shape;32;p11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</p:sp>
        <p:sp>
          <p:nvSpPr>
            <p:cNvPr id="33" name="Google Shape;33;p1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1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11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1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4" name="Google Shape;94;p2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1" name="Google Shape;101;p2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04" name="Google Shape;104;p21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IE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IE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800" u="none" cap="none" strike="noStrik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19" name="Google Shape;119;p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IE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3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IE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5" name="Google Shape;125;p2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1" name="Google Shape;131;p2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7" name="Google Shape;137;p2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9" name="Google Shape;49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2" name="Google Shape;62;p15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4" name="Google Shape;64;p15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81" name="Google Shape;81;p1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9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8" name="Google Shape;88;p1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0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0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10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10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</p:sp>
        <p:sp>
          <p:nvSpPr>
            <p:cNvPr id="10" name="Google Shape;10;p10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0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0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411"/>
              </a:srgbClr>
            </a:solidFill>
            <a:ln>
              <a:noFill/>
            </a:ln>
          </p:spPr>
        </p:sp>
        <p:sp>
          <p:nvSpPr>
            <p:cNvPr id="13" name="Google Shape;13;p10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411"/>
              </a:srgbClr>
            </a:solidFill>
            <a:ln>
              <a:noFill/>
            </a:ln>
          </p:spPr>
        </p:sp>
        <p:sp>
          <p:nvSpPr>
            <p:cNvPr id="14" name="Google Shape;14;p10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</p:sp>
        <p:sp>
          <p:nvSpPr>
            <p:cNvPr id="15" name="Google Shape;15;p1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0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17;p10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10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1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1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Google Shape;21;p1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22" name="Google Shape;22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372666" y="5266944"/>
            <a:ext cx="1851767" cy="111984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bookings@dcu.ie" TargetMode="External"/><Relationship Id="rId4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clubsandsocsevents@dcu.i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"/>
          <p:cNvSpPr txBox="1"/>
          <p:nvPr>
            <p:ph type="ctrTitle"/>
          </p:nvPr>
        </p:nvSpPr>
        <p:spPr>
          <a:xfrm>
            <a:off x="1054026" y="2605800"/>
            <a:ext cx="8554500" cy="16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b="1" lang="en-IE" sz="6000"/>
              <a:t>Event Management for Clubs &amp; Societies</a:t>
            </a:r>
            <a:endParaRPr b="1" sz="6000"/>
          </a:p>
        </p:txBody>
      </p:sp>
      <p:sp>
        <p:nvSpPr>
          <p:cNvPr id="145" name="Google Shape;145;p1"/>
          <p:cNvSpPr txBox="1"/>
          <p:nvPr>
            <p:ph idx="1" type="subTitle"/>
          </p:nvPr>
        </p:nvSpPr>
        <p:spPr>
          <a:xfrm>
            <a:off x="1447779" y="4252208"/>
            <a:ext cx="7767000" cy="10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IE">
                <a:solidFill>
                  <a:srgbClr val="00B050"/>
                </a:solidFill>
              </a:rPr>
              <a:t>October 6th</a:t>
            </a:r>
            <a:r>
              <a:rPr lang="en-IE">
                <a:solidFill>
                  <a:srgbClr val="00B050"/>
                </a:solidFill>
              </a:rPr>
              <a:t> 2022</a:t>
            </a:r>
            <a:endParaRPr>
              <a:solidFill>
                <a:srgbClr val="00B050"/>
              </a:solidFill>
            </a:endParaRPr>
          </a:p>
        </p:txBody>
      </p:sp>
      <p:sp>
        <p:nvSpPr>
          <p:cNvPr id="146" name="Google Shape;146;p1"/>
          <p:cNvSpPr txBox="1"/>
          <p:nvPr/>
        </p:nvSpPr>
        <p:spPr>
          <a:xfrm>
            <a:off x="803675" y="6000750"/>
            <a:ext cx="421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>
                <a:latin typeface="Trebuchet MS"/>
                <a:ea typeface="Trebuchet MS"/>
                <a:cs typeface="Trebuchet MS"/>
                <a:sym typeface="Trebuchet MS"/>
              </a:rPr>
              <a:t>Please note that this workshop is being recorded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5a5f5ba92b_0_15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Risk Assessments</a:t>
            </a:r>
            <a:endParaRPr/>
          </a:p>
        </p:txBody>
      </p:sp>
      <p:sp>
        <p:nvSpPr>
          <p:cNvPr id="212" name="Google Shape;212;g15a5f5ba92b_0_15"/>
          <p:cNvSpPr txBox="1"/>
          <p:nvPr>
            <p:ph idx="1" type="body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IE"/>
              <a:t>Risk Assessments are required for large events or events with a degree of risk.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IE"/>
              <a:t>Eg. A boxing event would have more risk involved than a coffee morning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IE"/>
              <a:t>Smaller events such as EGMS would not require a risk assessment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►"/>
            </a:pPr>
            <a:r>
              <a:rPr lang="en-IE" sz="1400"/>
              <a:t>If you are ever unsure about risk assessments - Email me for clarification!</a:t>
            </a:r>
            <a:endParaRPr sz="14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efcbc44079_0_0"/>
          <p:cNvSpPr txBox="1"/>
          <p:nvPr>
            <p:ph type="title"/>
          </p:nvPr>
        </p:nvSpPr>
        <p:spPr>
          <a:xfrm>
            <a:off x="629577" y="839700"/>
            <a:ext cx="69309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IE" sz="4000"/>
              <a:t>If you need security or a medic:</a:t>
            </a:r>
            <a:endParaRPr b="1" sz="4000"/>
          </a:p>
        </p:txBody>
      </p:sp>
      <p:sp>
        <p:nvSpPr>
          <p:cNvPr id="218" name="Google Shape;218;gefcbc44079_0_0"/>
          <p:cNvSpPr txBox="1"/>
          <p:nvPr/>
        </p:nvSpPr>
        <p:spPr>
          <a:xfrm>
            <a:off x="629575" y="2563200"/>
            <a:ext cx="94581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000"/>
              <a:buFont typeface="Trebuchet MS"/>
              <a:buChar char="-"/>
            </a:pPr>
            <a:r>
              <a:rPr b="0" i="0" lang="en-IE" sz="3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Ratio is 1 security per 100 students.</a:t>
            </a:r>
            <a:endParaRPr b="0" i="0" sz="30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000"/>
              <a:buFont typeface="Trebuchet MS"/>
              <a:buChar char="-"/>
            </a:pPr>
            <a:r>
              <a:rPr b="0" i="0" lang="en-IE" sz="3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You might need a medic.</a:t>
            </a:r>
            <a:endParaRPr b="0" i="0" sz="30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000"/>
              <a:buFont typeface="Trebuchet MS"/>
              <a:buChar char="-"/>
            </a:pPr>
            <a:r>
              <a:rPr b="0" i="0" lang="en-IE" sz="3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C&amp;S Events will book these on your behalf.</a:t>
            </a:r>
            <a:endParaRPr b="0" i="0" sz="30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19" name="Google Shape;219;gefcbc4407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5146" y="1220707"/>
            <a:ext cx="2401518" cy="2401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efcbc44079_0_6"/>
          <p:cNvSpPr txBox="1"/>
          <p:nvPr>
            <p:ph type="title"/>
          </p:nvPr>
        </p:nvSpPr>
        <p:spPr>
          <a:xfrm>
            <a:off x="629577" y="839700"/>
            <a:ext cx="69309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IE" sz="4000"/>
              <a:t>Room Bookings</a:t>
            </a:r>
            <a:endParaRPr b="1" sz="4000"/>
          </a:p>
        </p:txBody>
      </p:sp>
      <p:sp>
        <p:nvSpPr>
          <p:cNvPr id="225" name="Google Shape;225;gefcbc44079_0_6"/>
          <p:cNvSpPr txBox="1"/>
          <p:nvPr/>
        </p:nvSpPr>
        <p:spPr>
          <a:xfrm>
            <a:off x="629575" y="2563200"/>
            <a:ext cx="94581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000"/>
              <a:buFont typeface="Trebuchet MS"/>
              <a:buChar char="-"/>
            </a:pPr>
            <a:r>
              <a:rPr b="0" i="0" lang="en-IE" sz="3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The U’s rooms are bookable on the C&amp;S System.</a:t>
            </a:r>
            <a:endParaRPr b="0" i="0" sz="30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000"/>
              <a:buFont typeface="Trebuchet MS"/>
              <a:buChar char="-"/>
            </a:pPr>
            <a:r>
              <a:rPr b="0" i="0" lang="en-IE" sz="3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Room bookings are subject to submission of an event management plan.</a:t>
            </a:r>
            <a:endParaRPr b="0" i="0" sz="30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000"/>
              <a:buFont typeface="Trebuchet MS"/>
              <a:buChar char="-"/>
            </a:pPr>
            <a:r>
              <a:rPr b="0" i="0" lang="en-IE" sz="3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Room capacities are listed on the</a:t>
            </a:r>
            <a:endParaRPr b="0" i="0" sz="30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IE" sz="3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System too. </a:t>
            </a:r>
            <a:endParaRPr b="0" i="0" sz="30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efcbc44079_0_12"/>
          <p:cNvSpPr txBox="1"/>
          <p:nvPr>
            <p:ph type="title"/>
          </p:nvPr>
        </p:nvSpPr>
        <p:spPr>
          <a:xfrm>
            <a:off x="629577" y="839700"/>
            <a:ext cx="69309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IE" sz="4000"/>
              <a:t>Attendance Logs</a:t>
            </a:r>
            <a:endParaRPr b="1" sz="4000"/>
          </a:p>
        </p:txBody>
      </p:sp>
      <p:pic>
        <p:nvPicPr>
          <p:cNvPr id="231" name="Google Shape;231;gefcbc44079_0_12"/>
          <p:cNvPicPr preferRelativeResize="0"/>
          <p:nvPr/>
        </p:nvPicPr>
        <p:blipFill rotWithShape="1">
          <a:blip r:embed="rId3">
            <a:alphaModFix/>
          </a:blip>
          <a:srcRect b="27771" l="0" r="0" t="54901"/>
          <a:stretch/>
        </p:blipFill>
        <p:spPr>
          <a:xfrm>
            <a:off x="2126775" y="2226239"/>
            <a:ext cx="6414450" cy="2405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efcbc44079_0_18"/>
          <p:cNvSpPr txBox="1"/>
          <p:nvPr>
            <p:ph type="title"/>
          </p:nvPr>
        </p:nvSpPr>
        <p:spPr>
          <a:xfrm>
            <a:off x="629577" y="839700"/>
            <a:ext cx="69309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IE" sz="4000"/>
              <a:t>SU SSHHH!! Logo</a:t>
            </a:r>
            <a:endParaRPr b="1" sz="4000"/>
          </a:p>
        </p:txBody>
      </p:sp>
      <p:pic>
        <p:nvPicPr>
          <p:cNvPr id="237" name="Google Shape;237;gefcbc44079_0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6663" y="2160600"/>
            <a:ext cx="4276725" cy="39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2" name="Google Shape;242;gefcbc44079_0_24"/>
          <p:cNvGraphicFramePr/>
          <p:nvPr/>
        </p:nvGraphicFramePr>
        <p:xfrm>
          <a:off x="629575" y="2042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{C7F48BE7-2248-4AC0-A8C4-08D4B782C1C2}</a:tableStyleId>
              </a:tblPr>
              <a:tblGrid>
                <a:gridCol w="3613225"/>
                <a:gridCol w="52319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IE" sz="1500" u="none" cap="none" strike="noStrike">
                          <a:solidFill>
                            <a:srgbClr val="00B05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Do:</a:t>
                      </a:r>
                      <a:endParaRPr sz="1500" u="none" cap="none" strike="noStrike">
                        <a:solidFill>
                          <a:srgbClr val="00B05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IE" sz="1500" u="none" cap="none" strike="noStrike">
                          <a:solidFill>
                            <a:srgbClr val="00B05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Don’t</a:t>
                      </a:r>
                      <a:endParaRPr sz="1500" u="none" cap="none" strike="noStrike">
                        <a:solidFill>
                          <a:srgbClr val="00B05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2450">
                <a:tc>
                  <a:txBody>
                    <a:bodyPr/>
                    <a:lstStyle/>
                    <a:p>
                      <a:pPr indent="-3238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500"/>
                        <a:buFont typeface="Trebuchet MS"/>
                        <a:buChar char="●"/>
                      </a:pPr>
                      <a:r>
                        <a:rPr lang="en-IE" sz="1500" u="none" cap="none" strike="noStrike">
                          <a:solidFill>
                            <a:srgbClr val="3F3F3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Get in touch with clubsandsocsevents@dcu.ie</a:t>
                      </a:r>
                      <a:endParaRPr sz="1500" u="none" cap="none" strike="noStrike">
                        <a:solidFill>
                          <a:srgbClr val="3F3F3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238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500"/>
                        <a:buFont typeface="Trebuchet MS"/>
                        <a:buChar char="●"/>
                      </a:pPr>
                      <a:r>
                        <a:rPr lang="en-IE" sz="1500" u="none" cap="none" strike="noStrike">
                          <a:solidFill>
                            <a:srgbClr val="3F3F3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Run an event without getting in touch/uploading an event plan</a:t>
                      </a:r>
                      <a:endParaRPr sz="1500" u="none" cap="none" strike="noStrike">
                        <a:solidFill>
                          <a:srgbClr val="3F3F3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2450">
                <a:tc>
                  <a:txBody>
                    <a:bodyPr/>
                    <a:lstStyle/>
                    <a:p>
                      <a:pPr indent="-3238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500"/>
                        <a:buFont typeface="Trebuchet MS"/>
                        <a:buChar char="●"/>
                      </a:pPr>
                      <a:r>
                        <a:rPr lang="en-IE" sz="1500" u="none" cap="none" strike="noStrike">
                          <a:solidFill>
                            <a:srgbClr val="3F3F3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Complete/upload an event plan</a:t>
                      </a:r>
                      <a:endParaRPr sz="1500" u="none" cap="none" strike="noStrike">
                        <a:solidFill>
                          <a:srgbClr val="3F3F3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238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500"/>
                        <a:buFont typeface="Trebuchet MS"/>
                        <a:buChar char="●"/>
                      </a:pPr>
                      <a:r>
                        <a:rPr lang="en-IE" sz="1500" u="none" cap="none" strike="noStrike">
                          <a:solidFill>
                            <a:srgbClr val="3F3F3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Promote the event until C&amp;S have approved the event</a:t>
                      </a:r>
                      <a:endParaRPr sz="1500" u="none" cap="none" strike="noStrike">
                        <a:solidFill>
                          <a:srgbClr val="3F3F3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97250">
                <a:tc>
                  <a:txBody>
                    <a:bodyPr/>
                    <a:lstStyle/>
                    <a:p>
                      <a:pPr indent="-3238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500"/>
                        <a:buFont typeface="Trebuchet MS"/>
                        <a:buChar char="●"/>
                      </a:pPr>
                      <a:r>
                        <a:rPr lang="en-IE" sz="1500" u="none" cap="none" strike="noStrike">
                          <a:solidFill>
                            <a:srgbClr val="3F3F3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Include “SSHHH!!” Logo on your poster (after 6:00pm events)</a:t>
                      </a:r>
                      <a:endParaRPr sz="1500" u="none" cap="none" strike="noStrike">
                        <a:solidFill>
                          <a:srgbClr val="3F3F3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238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500"/>
                        <a:buFont typeface="Trebuchet MS"/>
                        <a:buChar char="●"/>
                      </a:pPr>
                      <a:r>
                        <a:rPr lang="en-IE" sz="1500" u="none" cap="none" strike="noStrike">
                          <a:solidFill>
                            <a:srgbClr val="3F3F3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Print or put up posters without showing C&amp;S first</a:t>
                      </a:r>
                      <a:endParaRPr sz="1500" u="none" cap="none" strike="noStrike">
                        <a:solidFill>
                          <a:srgbClr val="3F3F3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3F3F3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-3238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500"/>
                        <a:buFont typeface="Trebuchet MS"/>
                        <a:buChar char="●"/>
                      </a:pPr>
                      <a:r>
                        <a:rPr lang="en-IE" sz="1500" u="none" cap="none" strike="noStrike">
                          <a:solidFill>
                            <a:srgbClr val="3F3F3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Sign a contract without showing it to us</a:t>
                      </a:r>
                      <a:endParaRPr sz="1500" u="none" cap="none" strike="noStrike">
                        <a:solidFill>
                          <a:srgbClr val="3F3F3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2450">
                <a:tc>
                  <a:txBody>
                    <a:bodyPr/>
                    <a:lstStyle/>
                    <a:p>
                      <a:pPr indent="-3238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500"/>
                        <a:buFont typeface="Trebuchet MS"/>
                        <a:buChar char="●"/>
                      </a:pPr>
                      <a:r>
                        <a:rPr lang="en-IE" sz="1500" u="none" cap="none" strike="noStrike">
                          <a:solidFill>
                            <a:srgbClr val="3F3F3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Bring your posters to C&amp;S to be stamped</a:t>
                      </a:r>
                      <a:endParaRPr sz="1500" u="none" cap="none" strike="noStrike">
                        <a:solidFill>
                          <a:srgbClr val="3F3F3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3F3F3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-3238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500"/>
                        <a:buFont typeface="Trebuchet MS"/>
                        <a:buChar char="●"/>
                      </a:pPr>
                      <a:r>
                        <a:rPr lang="en-IE" sz="1500">
                          <a:solidFill>
                            <a:srgbClr val="3F3F3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Give lots of notice before an event takes place</a:t>
                      </a:r>
                      <a:endParaRPr sz="1500" u="none" cap="none" strike="noStrike">
                        <a:solidFill>
                          <a:srgbClr val="3F3F3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43" name="Google Shape;243;gefcbc44079_0_24"/>
          <p:cNvSpPr txBox="1"/>
          <p:nvPr>
            <p:ph type="title"/>
          </p:nvPr>
        </p:nvSpPr>
        <p:spPr>
          <a:xfrm>
            <a:off x="629577" y="839700"/>
            <a:ext cx="69309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IE" sz="4000"/>
              <a:t>Do’s and Don’ts </a:t>
            </a:r>
            <a:endParaRPr b="1" sz="4000"/>
          </a:p>
        </p:txBody>
      </p:sp>
      <p:pic>
        <p:nvPicPr>
          <p:cNvPr id="244" name="Google Shape;244;gefcbc44079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8426" y="504372"/>
            <a:ext cx="1808274" cy="147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efcbc44079_0_36"/>
          <p:cNvSpPr txBox="1"/>
          <p:nvPr>
            <p:ph type="title"/>
          </p:nvPr>
        </p:nvSpPr>
        <p:spPr>
          <a:xfrm>
            <a:off x="629577" y="839700"/>
            <a:ext cx="69309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IE" sz="4000"/>
              <a:t>EGMs</a:t>
            </a:r>
            <a:endParaRPr b="1" sz="4000"/>
          </a:p>
        </p:txBody>
      </p:sp>
      <p:sp>
        <p:nvSpPr>
          <p:cNvPr id="250" name="Google Shape;250;gefcbc44079_0_36"/>
          <p:cNvSpPr txBox="1"/>
          <p:nvPr/>
        </p:nvSpPr>
        <p:spPr>
          <a:xfrm>
            <a:off x="629575" y="1568650"/>
            <a:ext cx="80532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000"/>
              <a:buFont typeface="Trebuchet MS"/>
              <a:buChar char="-"/>
            </a:pPr>
            <a:r>
              <a:rPr b="0" i="0" lang="en-IE" sz="3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Get in touch with </a:t>
            </a:r>
            <a:r>
              <a:rPr b="0" i="0" lang="en-IE" sz="3000" u="sng" cap="none" strike="noStrike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bookings@dcu.ie</a:t>
            </a:r>
            <a:r>
              <a:rPr b="0" i="0" lang="en-IE" sz="3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(Henry Grattan).</a:t>
            </a:r>
            <a:endParaRPr b="0" i="0" sz="30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000"/>
              <a:buFont typeface="Trebuchet MS"/>
              <a:buChar char="-"/>
            </a:pPr>
            <a:r>
              <a:rPr b="0" i="0" lang="en-IE" sz="3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24hrs notice required</a:t>
            </a:r>
            <a:endParaRPr b="0" i="0" sz="30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000"/>
              <a:buFont typeface="Trebuchet MS"/>
              <a:buChar char="-"/>
            </a:pPr>
            <a:r>
              <a:rPr b="0" i="0" lang="en-IE" sz="3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Be realistic with expected numbers, and book accordingly.</a:t>
            </a:r>
            <a:endParaRPr b="0" i="0" sz="30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1" name="Google Shape;251;gefcbc44079_0_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0675" y="5295900"/>
            <a:ext cx="2933700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5a696b883c_0_25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E" sz="4300"/>
              <a:t>Event or Activity?</a:t>
            </a:r>
            <a:endParaRPr b="1" sz="4300"/>
          </a:p>
        </p:txBody>
      </p:sp>
      <p:sp>
        <p:nvSpPr>
          <p:cNvPr id="257" name="Google Shape;257;g15a696b883c_0_25"/>
          <p:cNvSpPr txBox="1"/>
          <p:nvPr>
            <p:ph idx="1" type="body"/>
          </p:nvPr>
        </p:nvSpPr>
        <p:spPr>
          <a:xfrm>
            <a:off x="675745" y="2160983"/>
            <a:ext cx="4185600" cy="576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IE" sz="3400"/>
              <a:t>Event</a:t>
            </a:r>
            <a:endParaRPr b="1" sz="3400"/>
          </a:p>
        </p:txBody>
      </p:sp>
      <p:sp>
        <p:nvSpPr>
          <p:cNvPr id="258" name="Google Shape;258;g15a696b883c_0_25"/>
          <p:cNvSpPr txBox="1"/>
          <p:nvPr>
            <p:ph idx="2" type="body"/>
          </p:nvPr>
        </p:nvSpPr>
        <p:spPr>
          <a:xfrm>
            <a:off x="675751" y="2737251"/>
            <a:ext cx="4655400" cy="376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7500" lnSpcReduction="10000"/>
          </a:bodyPr>
          <a:lstStyle/>
          <a:p>
            <a:pPr indent="-353599" lvl="0" marL="457200" rtl="0" algn="l">
              <a:spcBef>
                <a:spcPts val="1000"/>
              </a:spcBef>
              <a:spcAft>
                <a:spcPts val="0"/>
              </a:spcAft>
              <a:buSzPct val="87586"/>
              <a:buChar char="►"/>
            </a:pPr>
            <a:r>
              <a:rPr lang="en-IE" sz="2900"/>
              <a:t>Once off / Big events</a:t>
            </a:r>
            <a:endParaRPr sz="29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-353599" lvl="0" marL="457200" rtl="0" algn="l">
              <a:spcBef>
                <a:spcPts val="1000"/>
              </a:spcBef>
              <a:spcAft>
                <a:spcPts val="0"/>
              </a:spcAft>
              <a:buSzPct val="87586"/>
              <a:buChar char="►"/>
            </a:pPr>
            <a:r>
              <a:rPr lang="en-IE" sz="2900"/>
              <a:t>Require a meeting </a:t>
            </a:r>
            <a:endParaRPr sz="29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-371316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►"/>
            </a:pPr>
            <a:r>
              <a:rPr lang="en-IE" sz="2900"/>
              <a:t>Often requires a lot promotion</a:t>
            </a:r>
            <a:endParaRPr sz="29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-371316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►"/>
            </a:pPr>
            <a:r>
              <a:rPr lang="en-IE" sz="2900"/>
              <a:t>May need to be a ticketed event - ticket solve</a:t>
            </a:r>
            <a:endParaRPr sz="29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  <p:sp>
        <p:nvSpPr>
          <p:cNvPr id="259" name="Google Shape;259;g15a696b883c_0_25"/>
          <p:cNvSpPr txBox="1"/>
          <p:nvPr>
            <p:ph idx="3" type="body"/>
          </p:nvPr>
        </p:nvSpPr>
        <p:spPr>
          <a:xfrm>
            <a:off x="5088383" y="2160983"/>
            <a:ext cx="4185600" cy="576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IE" sz="3400"/>
              <a:t>Activity</a:t>
            </a:r>
            <a:endParaRPr b="1" sz="3400"/>
          </a:p>
        </p:txBody>
      </p:sp>
      <p:sp>
        <p:nvSpPr>
          <p:cNvPr id="260" name="Google Shape;260;g15a696b883c_0_25"/>
          <p:cNvSpPr txBox="1"/>
          <p:nvPr>
            <p:ph idx="4" type="body"/>
          </p:nvPr>
        </p:nvSpPr>
        <p:spPr>
          <a:xfrm>
            <a:off x="5331159" y="2737245"/>
            <a:ext cx="4185600" cy="330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4490" lvl="0" marL="457200" rtl="0" algn="l">
              <a:spcBef>
                <a:spcPts val="1000"/>
              </a:spcBef>
              <a:spcAft>
                <a:spcPts val="0"/>
              </a:spcAft>
              <a:buSzPts val="2140"/>
              <a:buChar char="►"/>
            </a:pPr>
            <a:r>
              <a:rPr lang="en-IE" sz="2500"/>
              <a:t>Often occurs eg. </a:t>
            </a:r>
            <a:r>
              <a:rPr lang="en-IE" sz="2500"/>
              <a:t>Committee</a:t>
            </a:r>
            <a:r>
              <a:rPr lang="en-IE" sz="2500"/>
              <a:t> meetings, coffee mornings, training sessions, </a:t>
            </a:r>
            <a:r>
              <a:rPr lang="en-IE" sz="2500"/>
              <a:t>rehearsals</a:t>
            </a:r>
            <a:endParaRPr sz="2500"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IE" sz="2500"/>
              <a:t>Often do not require a meeting</a:t>
            </a:r>
            <a:endParaRPr/>
          </a:p>
        </p:txBody>
      </p:sp>
      <p:pic>
        <p:nvPicPr>
          <p:cNvPr id="261" name="Google Shape;261;g15a696b883c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3534" y="246175"/>
            <a:ext cx="2370440" cy="2607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5a696b883c_0_48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E" sz="4800"/>
              <a:t>Clubs</a:t>
            </a:r>
            <a:endParaRPr b="1" sz="4800"/>
          </a:p>
        </p:txBody>
      </p:sp>
      <p:sp>
        <p:nvSpPr>
          <p:cNvPr id="267" name="Google Shape;267;g15a696b883c_0_48"/>
          <p:cNvSpPr txBox="1"/>
          <p:nvPr>
            <p:ph idx="1" type="body"/>
          </p:nvPr>
        </p:nvSpPr>
        <p:spPr>
          <a:xfrm>
            <a:off x="208534" y="1664989"/>
            <a:ext cx="8596800" cy="388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70840" lvl="0" marL="4572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IE" sz="2600"/>
              <a:t>Upload your annual risk assessment </a:t>
            </a:r>
            <a:endParaRPr sz="26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93700" lvl="2" marL="1371600" rtl="0" algn="l">
              <a:spcBef>
                <a:spcPts val="1000"/>
              </a:spcBef>
              <a:spcAft>
                <a:spcPts val="0"/>
              </a:spcAft>
              <a:buSzPts val="2600"/>
              <a:buChar char="►"/>
            </a:pPr>
            <a:r>
              <a:rPr lang="en-IE" sz="2600"/>
              <a:t>Especially if you are a high risk Club!</a:t>
            </a:r>
            <a:endParaRPr sz="2600"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70840" lvl="0" marL="4572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IE" sz="2600"/>
              <a:t>Upload your fixtures - to avail of funding</a:t>
            </a:r>
            <a:endParaRPr sz="2600"/>
          </a:p>
        </p:txBody>
      </p:sp>
      <p:pic>
        <p:nvPicPr>
          <p:cNvPr id="268" name="Google Shape;268;g15a696b883c_0_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0578" y="3606567"/>
            <a:ext cx="1602275" cy="1566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15a696b883c_0_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74134" y="3606587"/>
            <a:ext cx="2613066" cy="2613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3951716aaf_0_29"/>
          <p:cNvSpPr txBox="1"/>
          <p:nvPr>
            <p:ph type="title"/>
          </p:nvPr>
        </p:nvSpPr>
        <p:spPr>
          <a:xfrm>
            <a:off x="448724" y="1052225"/>
            <a:ext cx="4083000" cy="127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E" sz="2800"/>
              <a:t>How To Organise A Trip</a:t>
            </a:r>
            <a:endParaRPr b="1" sz="2800"/>
          </a:p>
        </p:txBody>
      </p:sp>
      <p:sp>
        <p:nvSpPr>
          <p:cNvPr id="275" name="Google Shape;275;g13951716aaf_0_29"/>
          <p:cNvSpPr txBox="1"/>
          <p:nvPr>
            <p:ph idx="1" type="body"/>
          </p:nvPr>
        </p:nvSpPr>
        <p:spPr>
          <a:xfrm>
            <a:off x="4760461" y="340799"/>
            <a:ext cx="4513500" cy="552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IE"/>
              <a:t>Your trip must be approved in your budget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IE"/>
              <a:t>Set up a meeting with Siobhan and Bláthnaid.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IE"/>
              <a:t>Fill out a Trip </a:t>
            </a:r>
            <a:r>
              <a:rPr lang="en-IE"/>
              <a:t>Registration</a:t>
            </a:r>
            <a:r>
              <a:rPr lang="en-IE"/>
              <a:t> Form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IE"/>
              <a:t>Wait For Approval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IE"/>
              <a:t>Book your trip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IE"/>
              <a:t>Max of 25 people Min 10 people for abroad trips</a:t>
            </a:r>
            <a:endParaRPr/>
          </a:p>
        </p:txBody>
      </p:sp>
      <p:sp>
        <p:nvSpPr>
          <p:cNvPr id="276" name="Google Shape;276;g13951716aaf_0_29"/>
          <p:cNvSpPr txBox="1"/>
          <p:nvPr>
            <p:ph idx="2" type="body"/>
          </p:nvPr>
        </p:nvSpPr>
        <p:spPr>
          <a:xfrm>
            <a:off x="677334" y="2777069"/>
            <a:ext cx="3854400" cy="258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IE" sz="1900"/>
              <a:t>Domestic and Abroad</a:t>
            </a:r>
            <a:endParaRPr sz="1900"/>
          </a:p>
        </p:txBody>
      </p:sp>
      <p:pic>
        <p:nvPicPr>
          <p:cNvPr id="277" name="Google Shape;277;g13951716aaf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050" y="3515575"/>
            <a:ext cx="3954050" cy="142732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g13951716aaf_0_29"/>
          <p:cNvSpPr txBox="1"/>
          <p:nvPr/>
        </p:nvSpPr>
        <p:spPr>
          <a:xfrm>
            <a:off x="817075" y="5826625"/>
            <a:ext cx="584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>
                <a:latin typeface="Trebuchet MS"/>
                <a:ea typeface="Trebuchet MS"/>
                <a:cs typeface="Trebuchet MS"/>
                <a:sym typeface="Trebuchet MS"/>
              </a:rPr>
              <a:t>Please see our C&amp;S Handbook and Policies for more info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39b568d259_0_13"/>
          <p:cNvSpPr txBox="1"/>
          <p:nvPr>
            <p:ph type="title"/>
          </p:nvPr>
        </p:nvSpPr>
        <p:spPr>
          <a:xfrm>
            <a:off x="306079" y="252525"/>
            <a:ext cx="5012100" cy="132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E"/>
              <a:t>Online </a:t>
            </a:r>
            <a:r>
              <a:rPr b="1" lang="en-IE"/>
              <a:t>Management</a:t>
            </a:r>
            <a:r>
              <a:rPr b="1" lang="en-IE"/>
              <a:t> System</a:t>
            </a:r>
            <a:endParaRPr b="1"/>
          </a:p>
        </p:txBody>
      </p:sp>
      <p:sp>
        <p:nvSpPr>
          <p:cNvPr id="152" name="Google Shape;152;g139b568d259_0_13"/>
          <p:cNvSpPr txBox="1"/>
          <p:nvPr>
            <p:ph idx="2" type="body"/>
          </p:nvPr>
        </p:nvSpPr>
        <p:spPr>
          <a:xfrm>
            <a:off x="447820" y="2160589"/>
            <a:ext cx="4184100" cy="388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IE"/>
              <a:t>This is where your Club/Society will be uploading your events and activities.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IE"/>
              <a:t>Every Club/Society  needs a </a:t>
            </a:r>
            <a:r>
              <a:rPr b="1" lang="en-IE"/>
              <a:t>form</a:t>
            </a:r>
            <a:r>
              <a:rPr lang="en-IE"/>
              <a:t>, - virtual, activity, event.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IE"/>
              <a:t>Tip! A lot of Societies forget to click the ‘save’ button at the end of their submission.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g139b568d259_0_13"/>
          <p:cNvPicPr preferRelativeResize="0"/>
          <p:nvPr/>
        </p:nvPicPr>
        <p:blipFill rotWithShape="1">
          <a:blip r:embed="rId3">
            <a:alphaModFix/>
          </a:blip>
          <a:srcRect b="20409" l="17273" r="6021" t="37638"/>
          <a:stretch/>
        </p:blipFill>
        <p:spPr>
          <a:xfrm>
            <a:off x="6389300" y="331575"/>
            <a:ext cx="2993900" cy="54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139b568d259_0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8176" y="1573425"/>
            <a:ext cx="6748348" cy="359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39b568d259_0_23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IE"/>
              <a:t>Make yourself aware of Policies</a:t>
            </a:r>
            <a:endParaRPr b="1"/>
          </a:p>
        </p:txBody>
      </p:sp>
      <p:sp>
        <p:nvSpPr>
          <p:cNvPr id="284" name="Google Shape;284;g139b568d259_0_23"/>
          <p:cNvSpPr txBox="1"/>
          <p:nvPr>
            <p:ph idx="1" type="body"/>
          </p:nvPr>
        </p:nvSpPr>
        <p:spPr>
          <a:xfrm>
            <a:off x="677325" y="1930500"/>
            <a:ext cx="5877900" cy="416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en-IE" sz="2100"/>
              <a:t>All of the university’s policies are available at DCU’s website or in the Clubs and Socs Committee documents section.</a:t>
            </a:r>
            <a:endParaRPr sz="21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t/>
            </a:r>
            <a:endParaRPr sz="2100"/>
          </a:p>
          <a:p>
            <a:pPr indent="-330803" lvl="0" marL="457200" rtl="0" algn="l">
              <a:spcBef>
                <a:spcPts val="1000"/>
              </a:spcBef>
              <a:spcAft>
                <a:spcPts val="0"/>
              </a:spcAft>
              <a:buSzPct val="82857"/>
              <a:buChar char="►"/>
            </a:pPr>
            <a:r>
              <a:rPr lang="en-IE" sz="2100"/>
              <a:t>Alcohol Policy </a:t>
            </a:r>
            <a:endParaRPr sz="2100"/>
          </a:p>
          <a:p>
            <a:pPr indent="-330803" lvl="0" marL="457200" rtl="0" algn="l">
              <a:spcBef>
                <a:spcPts val="0"/>
              </a:spcBef>
              <a:spcAft>
                <a:spcPts val="0"/>
              </a:spcAft>
              <a:buSzPct val="82857"/>
              <a:buChar char="►"/>
            </a:pPr>
            <a:r>
              <a:rPr lang="en-IE" sz="2100"/>
              <a:t>Drugs Policy </a:t>
            </a:r>
            <a:endParaRPr sz="2100"/>
          </a:p>
          <a:p>
            <a:pPr indent="-330803" lvl="0" marL="457200" rtl="0" algn="l">
              <a:spcBef>
                <a:spcPts val="0"/>
              </a:spcBef>
              <a:spcAft>
                <a:spcPts val="0"/>
              </a:spcAft>
              <a:buSzPct val="82857"/>
              <a:buChar char="►"/>
            </a:pPr>
            <a:r>
              <a:rPr lang="en-IE" sz="2100"/>
              <a:t>Sexual Misconduct Policy</a:t>
            </a:r>
            <a:endParaRPr sz="21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IE" sz="2100"/>
              <a:t>These policies are in place to protect you and your members.</a:t>
            </a:r>
            <a:endParaRPr sz="21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IE" sz="2100"/>
              <a:t>Consider these policies when planning an event/activity.</a:t>
            </a:r>
            <a:endParaRPr sz="2100"/>
          </a:p>
        </p:txBody>
      </p:sp>
      <p:pic>
        <p:nvPicPr>
          <p:cNvPr id="285" name="Google Shape;285;g139b568d259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8800" y="2235925"/>
            <a:ext cx="5331974" cy="2665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5a696b883c_0_53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Workshops Available:</a:t>
            </a:r>
            <a:endParaRPr/>
          </a:p>
        </p:txBody>
      </p:sp>
      <p:sp>
        <p:nvSpPr>
          <p:cNvPr id="291" name="Google Shape;291;g15a696b883c_0_53"/>
          <p:cNvSpPr txBox="1"/>
          <p:nvPr>
            <p:ph idx="1" type="body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9890" lvl="0" marL="457200" rtl="0" algn="l">
              <a:spcBef>
                <a:spcPts val="1000"/>
              </a:spcBef>
              <a:spcAft>
                <a:spcPts val="0"/>
              </a:spcAft>
              <a:buSzPts val="2540"/>
              <a:buChar char="►"/>
            </a:pPr>
            <a:r>
              <a:rPr lang="en-IE" sz="2900"/>
              <a:t>Online Management Workshop (Recording)</a:t>
            </a:r>
            <a:endParaRPr sz="29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-389890" lvl="0" marL="457200" rtl="0" algn="l">
              <a:spcBef>
                <a:spcPts val="1000"/>
              </a:spcBef>
              <a:spcAft>
                <a:spcPts val="0"/>
              </a:spcAft>
              <a:buSzPts val="2540"/>
              <a:buChar char="►"/>
            </a:pPr>
            <a:r>
              <a:rPr lang="en-IE" sz="2900"/>
              <a:t>Consent Training workshop</a:t>
            </a:r>
            <a:endParaRPr sz="29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-389890" lvl="0" marL="457200" rtl="0" algn="l">
              <a:spcBef>
                <a:spcPts val="1000"/>
              </a:spcBef>
              <a:spcAft>
                <a:spcPts val="0"/>
              </a:spcAft>
              <a:buSzPts val="2540"/>
              <a:buChar char="►"/>
            </a:pPr>
            <a:r>
              <a:rPr lang="en-IE" sz="2900"/>
              <a:t>Bystander intervention programme</a:t>
            </a:r>
            <a:endParaRPr sz="2900"/>
          </a:p>
        </p:txBody>
      </p:sp>
      <p:pic>
        <p:nvPicPr>
          <p:cNvPr id="292" name="Google Shape;292;g15a696b883c_0_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9676" y="609595"/>
            <a:ext cx="3761774" cy="3712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9"/>
          <p:cNvSpPr txBox="1"/>
          <p:nvPr>
            <p:ph type="title"/>
          </p:nvPr>
        </p:nvSpPr>
        <p:spPr>
          <a:xfrm>
            <a:off x="1416600" y="4007820"/>
            <a:ext cx="8596800" cy="73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b="1" lang="en-IE"/>
              <a:t>Any Questions?</a:t>
            </a:r>
            <a:endParaRPr b="1"/>
          </a:p>
        </p:txBody>
      </p:sp>
      <p:pic>
        <p:nvPicPr>
          <p:cNvPr id="298" name="Google Shape;29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7209" y="893063"/>
            <a:ext cx="2733751" cy="2733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5a696b883c_0_42"/>
          <p:cNvSpPr txBox="1"/>
          <p:nvPr>
            <p:ph type="ctrTitle"/>
          </p:nvPr>
        </p:nvSpPr>
        <p:spPr>
          <a:xfrm>
            <a:off x="1507076" y="2404525"/>
            <a:ext cx="8418300" cy="1646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How do I set up an event?</a:t>
            </a:r>
            <a:endParaRPr/>
          </a:p>
        </p:txBody>
      </p:sp>
      <p:pic>
        <p:nvPicPr>
          <p:cNvPr id="160" name="Google Shape;160;g15a696b883c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795250"/>
            <a:ext cx="3334550" cy="1910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f3169b329b_1_6"/>
          <p:cNvSpPr txBox="1"/>
          <p:nvPr>
            <p:ph type="title"/>
          </p:nvPr>
        </p:nvSpPr>
        <p:spPr>
          <a:xfrm>
            <a:off x="629577" y="839700"/>
            <a:ext cx="69309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IE" sz="4000"/>
              <a:t>Set up a meeting with </a:t>
            </a:r>
            <a:r>
              <a:rPr b="1" lang="en-IE" sz="4000">
                <a:solidFill>
                  <a:srgbClr val="00B050"/>
                </a:solidFill>
              </a:rPr>
              <a:t>clubsandsocsevents@dcu.ie</a:t>
            </a:r>
            <a:endParaRPr b="1" sz="4000">
              <a:solidFill>
                <a:srgbClr val="00B050"/>
              </a:solidFill>
            </a:endParaRPr>
          </a:p>
        </p:txBody>
      </p:sp>
      <p:sp>
        <p:nvSpPr>
          <p:cNvPr id="166" name="Google Shape;166;gf3169b329b_1_6"/>
          <p:cNvSpPr txBox="1"/>
          <p:nvPr/>
        </p:nvSpPr>
        <p:spPr>
          <a:xfrm>
            <a:off x="7560475" y="1797450"/>
            <a:ext cx="16659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0"/>
              <a:buFont typeface="Arial"/>
              <a:buNone/>
            </a:pPr>
            <a:r>
              <a:rPr b="1" i="0" lang="en-IE" sz="20000" u="none" cap="none" strike="noStrike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1</a:t>
            </a:r>
            <a:endParaRPr b="1" i="0" sz="20000" u="none" cap="none" strike="noStrike">
              <a:solidFill>
                <a:srgbClr val="00B05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7" name="Google Shape;167;gf3169b329b_1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7585" y="2706657"/>
            <a:ext cx="2734902" cy="2734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f3169b329b_1_12"/>
          <p:cNvSpPr txBox="1"/>
          <p:nvPr>
            <p:ph type="title"/>
          </p:nvPr>
        </p:nvSpPr>
        <p:spPr>
          <a:xfrm>
            <a:off x="629577" y="839700"/>
            <a:ext cx="69309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IE" sz="4000"/>
              <a:t>Complete Event Plan</a:t>
            </a:r>
            <a:endParaRPr b="1" sz="4000">
              <a:solidFill>
                <a:srgbClr val="00B050"/>
              </a:solidFill>
            </a:endParaRPr>
          </a:p>
        </p:txBody>
      </p:sp>
      <p:sp>
        <p:nvSpPr>
          <p:cNvPr id="173" name="Google Shape;173;gf3169b329b_1_12"/>
          <p:cNvSpPr txBox="1"/>
          <p:nvPr/>
        </p:nvSpPr>
        <p:spPr>
          <a:xfrm>
            <a:off x="7560475" y="1797450"/>
            <a:ext cx="16659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0"/>
              <a:buFont typeface="Arial"/>
              <a:buNone/>
            </a:pPr>
            <a:r>
              <a:rPr b="1" i="0" lang="en-IE" sz="20000" u="none" cap="none" strike="noStrike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endParaRPr b="1" i="0" sz="20000" u="none" cap="none" strike="noStrike">
              <a:solidFill>
                <a:srgbClr val="00B05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4" name="Google Shape;174;gf3169b329b_1_12"/>
          <p:cNvSpPr txBox="1"/>
          <p:nvPr/>
        </p:nvSpPr>
        <p:spPr>
          <a:xfrm>
            <a:off x="629575" y="2160600"/>
            <a:ext cx="6026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40"/>
              <a:buFont typeface="Arial"/>
              <a:buChar char="•"/>
            </a:pPr>
            <a:r>
              <a:rPr b="0" i="0" lang="en-IE" sz="3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Avoid delays by giving as much detail as possible.</a:t>
            </a:r>
            <a:endParaRPr b="0" i="0" sz="16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f3169b329b_1_12"/>
          <p:cNvSpPr txBox="1"/>
          <p:nvPr/>
        </p:nvSpPr>
        <p:spPr>
          <a:xfrm>
            <a:off x="629575" y="3583050"/>
            <a:ext cx="63591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440"/>
              <a:buFont typeface="Arial"/>
              <a:buChar char="•"/>
            </a:pPr>
            <a:r>
              <a:rPr b="0" i="0" lang="en-IE" sz="3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The boring part, but one of the most important parts, is the financial section.</a:t>
            </a:r>
            <a:r>
              <a:rPr b="0" i="0" lang="en-IE" sz="30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gf3169b329b_1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6534" y="3400387"/>
            <a:ext cx="2613064" cy="2613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f3169b329b_1_23"/>
          <p:cNvSpPr txBox="1"/>
          <p:nvPr>
            <p:ph type="title"/>
          </p:nvPr>
        </p:nvSpPr>
        <p:spPr>
          <a:xfrm>
            <a:off x="629577" y="839700"/>
            <a:ext cx="69309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IE" sz="4000"/>
              <a:t>Upload Event Plan</a:t>
            </a:r>
            <a:endParaRPr b="1" sz="4000">
              <a:solidFill>
                <a:srgbClr val="00B050"/>
              </a:solidFill>
            </a:endParaRPr>
          </a:p>
        </p:txBody>
      </p:sp>
      <p:sp>
        <p:nvSpPr>
          <p:cNvPr id="182" name="Google Shape;182;gf3169b329b_1_23"/>
          <p:cNvSpPr txBox="1"/>
          <p:nvPr/>
        </p:nvSpPr>
        <p:spPr>
          <a:xfrm>
            <a:off x="7560475" y="1797450"/>
            <a:ext cx="16659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0"/>
              <a:buFont typeface="Arial"/>
              <a:buNone/>
            </a:pPr>
            <a:r>
              <a:rPr b="1" i="0" lang="en-IE" sz="20000" u="none" cap="none" strike="noStrike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endParaRPr b="1" i="0" sz="20000" u="none" cap="none" strike="noStrike">
              <a:solidFill>
                <a:srgbClr val="00B05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3" name="Google Shape;183;gf3169b329b_1_23"/>
          <p:cNvPicPr preferRelativeResize="0"/>
          <p:nvPr/>
        </p:nvPicPr>
        <p:blipFill rotWithShape="1">
          <a:blip r:embed="rId3">
            <a:alphaModFix/>
          </a:blip>
          <a:srcRect b="15729" l="0" r="0" t="30563"/>
          <a:stretch/>
        </p:blipFill>
        <p:spPr>
          <a:xfrm>
            <a:off x="629575" y="2160600"/>
            <a:ext cx="2660826" cy="309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f3169b329b_1_23"/>
          <p:cNvPicPr preferRelativeResize="0"/>
          <p:nvPr/>
        </p:nvPicPr>
        <p:blipFill rotWithShape="1">
          <a:blip r:embed="rId4">
            <a:alphaModFix/>
          </a:blip>
          <a:srcRect b="22732" l="0" r="0" t="23560"/>
          <a:stretch/>
        </p:blipFill>
        <p:spPr>
          <a:xfrm>
            <a:off x="4095025" y="2160600"/>
            <a:ext cx="2660826" cy="3092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f3169b329b_1_30"/>
          <p:cNvSpPr txBox="1"/>
          <p:nvPr>
            <p:ph type="title"/>
          </p:nvPr>
        </p:nvSpPr>
        <p:spPr>
          <a:xfrm>
            <a:off x="489300" y="1222275"/>
            <a:ext cx="75834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IE" sz="4000"/>
              <a:t>Meet with Siobhán &amp; Bláthnaid</a:t>
            </a:r>
            <a:endParaRPr b="1" sz="4000">
              <a:solidFill>
                <a:srgbClr val="00B050"/>
              </a:solidFill>
            </a:endParaRPr>
          </a:p>
        </p:txBody>
      </p:sp>
      <p:sp>
        <p:nvSpPr>
          <p:cNvPr id="190" name="Google Shape;190;gf3169b329b_1_30"/>
          <p:cNvSpPr txBox="1"/>
          <p:nvPr/>
        </p:nvSpPr>
        <p:spPr>
          <a:xfrm>
            <a:off x="7560475" y="1797450"/>
            <a:ext cx="16659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0"/>
              <a:buFont typeface="Arial"/>
              <a:buNone/>
            </a:pPr>
            <a:r>
              <a:rPr b="1" i="0" lang="en-IE" sz="20000" u="none" cap="none" strike="noStrike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4</a:t>
            </a:r>
            <a:endParaRPr b="1" i="0" sz="20000" u="none" cap="none" strike="noStrike">
              <a:solidFill>
                <a:srgbClr val="00B05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91" name="Google Shape;191;gf3169b329b_1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44306" y="2723041"/>
            <a:ext cx="2913583" cy="2913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f3169b329b_1_36"/>
          <p:cNvSpPr txBox="1"/>
          <p:nvPr>
            <p:ph type="title"/>
          </p:nvPr>
        </p:nvSpPr>
        <p:spPr>
          <a:xfrm>
            <a:off x="629577" y="839700"/>
            <a:ext cx="69309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IE" sz="4000"/>
              <a:t>Once you have gotten your sign-off:</a:t>
            </a:r>
            <a:endParaRPr b="1" sz="4000">
              <a:solidFill>
                <a:srgbClr val="00B050"/>
              </a:solidFill>
            </a:endParaRPr>
          </a:p>
        </p:txBody>
      </p:sp>
      <p:sp>
        <p:nvSpPr>
          <p:cNvPr id="197" name="Google Shape;197;gf3169b329b_1_36"/>
          <p:cNvSpPr txBox="1"/>
          <p:nvPr/>
        </p:nvSpPr>
        <p:spPr>
          <a:xfrm>
            <a:off x="7560475" y="1797450"/>
            <a:ext cx="16659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0"/>
              <a:buFont typeface="Arial"/>
              <a:buNone/>
            </a:pPr>
            <a:r>
              <a:rPr b="1" i="0" lang="en-IE" sz="20000" u="none" cap="none" strike="noStrike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5</a:t>
            </a:r>
            <a:endParaRPr b="1" i="0" sz="20000" u="none" cap="none" strike="noStrike">
              <a:solidFill>
                <a:srgbClr val="00B05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8" name="Google Shape;198;gf3169b329b_1_36"/>
          <p:cNvSpPr txBox="1"/>
          <p:nvPr/>
        </p:nvSpPr>
        <p:spPr>
          <a:xfrm>
            <a:off x="629575" y="3121200"/>
            <a:ext cx="6567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40"/>
              <a:buFont typeface="Arial"/>
              <a:buChar char="•"/>
            </a:pPr>
            <a:r>
              <a:rPr b="0" i="0" lang="en-IE" sz="3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Get started with your promotion.</a:t>
            </a:r>
            <a:endParaRPr b="0" i="0" sz="16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f3169b329b_1_36"/>
          <p:cNvSpPr txBox="1"/>
          <p:nvPr/>
        </p:nvSpPr>
        <p:spPr>
          <a:xfrm>
            <a:off x="629575" y="4013850"/>
            <a:ext cx="6140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440"/>
              <a:buFont typeface="Arial"/>
              <a:buChar char="•"/>
            </a:pPr>
            <a:r>
              <a:rPr b="0" i="0" lang="en-IE" sz="3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Set up your ticket sales on Ticketsolve.</a:t>
            </a:r>
            <a:endParaRPr b="0" i="0" sz="16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gf3169b329b_1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10325" y="290475"/>
            <a:ext cx="2660449" cy="266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f3169b329b_1_46"/>
          <p:cNvSpPr txBox="1"/>
          <p:nvPr>
            <p:ph type="title"/>
          </p:nvPr>
        </p:nvSpPr>
        <p:spPr>
          <a:xfrm>
            <a:off x="629577" y="839700"/>
            <a:ext cx="69309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IE" sz="4000"/>
              <a:t>Summary</a:t>
            </a:r>
            <a:endParaRPr b="1" sz="4000">
              <a:solidFill>
                <a:srgbClr val="00B050"/>
              </a:solidFill>
            </a:endParaRPr>
          </a:p>
        </p:txBody>
      </p:sp>
      <p:sp>
        <p:nvSpPr>
          <p:cNvPr id="206" name="Google Shape;206;gf3169b329b_1_46"/>
          <p:cNvSpPr txBox="1"/>
          <p:nvPr/>
        </p:nvSpPr>
        <p:spPr>
          <a:xfrm>
            <a:off x="629575" y="2020650"/>
            <a:ext cx="94581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rebuchet MS"/>
              <a:buAutoNum type="arabicPeriod"/>
            </a:pPr>
            <a:r>
              <a:rPr b="0" i="0" lang="en-IE" sz="3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Set up a meeting with </a:t>
            </a:r>
            <a:r>
              <a:rPr b="0" i="0" lang="en-IE" sz="3000" u="sng" cap="none" strike="noStrike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clubsandsocsevents@dcu.ie</a:t>
            </a:r>
            <a:endParaRPr b="0" i="0" sz="3000" u="none" cap="none" strike="noStrike">
              <a:solidFill>
                <a:srgbClr val="00B0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000"/>
              <a:buFont typeface="Trebuchet MS"/>
              <a:buAutoNum type="arabicPeriod"/>
            </a:pPr>
            <a:r>
              <a:rPr b="0" i="0" lang="en-IE" sz="3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Complete Event Plan</a:t>
            </a:r>
            <a:endParaRPr b="0" i="0" sz="30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000"/>
              <a:buFont typeface="Trebuchet MS"/>
              <a:buAutoNum type="arabicPeriod"/>
            </a:pPr>
            <a:r>
              <a:rPr b="0" i="0" lang="en-IE" sz="3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Upload Event Plan</a:t>
            </a:r>
            <a:endParaRPr b="0" i="0" sz="30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000"/>
              <a:buFont typeface="Trebuchet MS"/>
              <a:buAutoNum type="arabicPeriod"/>
            </a:pPr>
            <a:r>
              <a:rPr b="0" i="0" lang="en-IE" sz="3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Meet with Siobhán and </a:t>
            </a:r>
            <a:r>
              <a:rPr lang="en-IE" sz="3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Bláthnaid</a:t>
            </a:r>
            <a:endParaRPr b="0" i="0" sz="30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000"/>
              <a:buFont typeface="Trebuchet MS"/>
              <a:buAutoNum type="arabicPeriod"/>
            </a:pPr>
            <a:r>
              <a:rPr b="0" i="0" lang="en-IE" sz="3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Get started with your promotion</a:t>
            </a:r>
            <a:endParaRPr b="0" i="0" sz="30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2019-10-15T08:01:35Z</dcterms:created>
  <dc:creator>Siobhan Byrne</dc:creator>
</cp:coreProperties>
</file>